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lineChart>
        <c:grouping val="standard"/>
        <c:varyColors val="0"/>
        <c:ser>
          <c:idx val="0"/>
          <c:order val="0"/>
          <c:tx>
            <c:strRef>
              <c:f>Sheet1!$B$1</c:f>
              <c:strCache>
                <c:ptCount val="1"/>
                <c:pt idx="0">
                  <c:v>Tests</c:v>
                </c:pt>
              </c:strCache>
            </c:strRef>
          </c:tx>
          <c:spPr>
            <a:ln w="31750">
              <a:solidFill>
                <a:srgbClr val="000000"/>
              </a:solidFill>
            </a:ln>
          </c:spPr>
          <c:cat>
            <c:strRef>
              <c:f>Sheet1!$A$2:$A$7</c:f>
              <c:strCache>
                <c:ptCount val="6"/>
                <c:pt idx="0">
                  <c:v>Jan</c:v>
                </c:pt>
                <c:pt idx="1">
                  <c:v>Feb</c:v>
                </c:pt>
                <c:pt idx="2">
                  <c:v>Mar</c:v>
                </c:pt>
                <c:pt idx="3">
                  <c:v>Apr</c:v>
                </c:pt>
                <c:pt idx="4">
                  <c:v>May</c:v>
                </c:pt>
                <c:pt idx="5">
                  <c:v>Jun</c:v>
                </c:pt>
              </c:strCache>
            </c:strRef>
          </c:cat>
          <c:val>
            <c:numRef>
              <c:f>Sheet1!$B$2:$B$7</c:f>
              <c:numCache>
                <c:formatCode>General</c:formatCode>
                <c:ptCount val="6"/>
                <c:pt idx="0">
                  <c:v>39</c:v>
                </c:pt>
                <c:pt idx="1">
                  <c:v>53</c:v>
                </c:pt>
                <c:pt idx="2">
                  <c:v>32</c:v>
                </c:pt>
                <c:pt idx="3">
                  <c:v>61</c:v>
                </c:pt>
                <c:pt idx="4">
                  <c:v>41</c:v>
                </c:pt>
                <c:pt idx="5">
                  <c:v>23</c:v>
                </c:pt>
              </c:numCache>
            </c:numRef>
          </c:val>
          <c:smooth val="0"/>
        </c:ser>
        <c:marker val="1"/>
        <c:smooth val="0"/>
        <c:axId val="2118791784"/>
        <c:axId val="2140495176"/>
      </c:lineChart>
      <c:catAx>
        <c:axId val="2118791784"/>
        <c:scaling>
          <c:orientation val="minMax"/>
        </c:scaling>
        <c:delete val="0"/>
        <c:axPos val="b"/>
        <c:majorTickMark val="out"/>
        <c:minorTickMark val="none"/>
        <c:tickLblPos val="nextTo"/>
        <c:spPr>
          <a:ln>
            <a:solidFill>
              <a:srgbClr val="B3B3B3"/>
            </a:solidFill>
          </a:ln>
        </c:spPr>
        <c:crossAx val="2140495176"/>
        <c:crosses val="autoZero"/>
        <c:auto val="1"/>
        <c:lblAlgn val="ctr"/>
        <c:lblOffset val="100"/>
        <c:noMultiLvlLbl val="0"/>
      </c:catAx>
      <c:valAx>
        <c:axId val="2140495176"/>
        <c:scaling/>
        <c:delete val="0"/>
        <c:axPos val="l"/>
        <c:majorGridlines>
          <c:spPr>
            <a:ln>
              <a:solidFill>
                <a:srgbClr val="E5E5E5"/>
              </a:solidFill>
            </a:ln>
          </c:spPr>
        </c:majorGridlines>
        <c:majorTickMark val="out"/>
        <c:minorTickMark val="none"/>
        <c:tickLblPos val="nextTo"/>
        <c:spPr>
          <a:ln>
            <a:noFill/>
          </a:ln>
        </c:spPr>
        <c:crossAx val="2118791784"/>
        <c:crosses val="autoZero"/>
      </c:valAx>
    </c:plotArea>
    <c:plotVisOnly val="1"/>
    <c:dispBlanksAs val="gap"/>
    <c:showDLblsOverMax val="0"/>
  </c:chart>
  <c:txPr>
    <a:bodyPr/>
    <a:lstStyle/>
    <a:p>
      <a:pPr>
        <a:defRPr sz="1200">
          <a:solidFill>
            <a:srgbClr val="404040"/>
          </a:solidFill>
          <a:latin typeface="Inte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Agenda.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1: Why sample files matter.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good test file is boring in the best possible way. It opens everywhere, it is exactly what its name says, and it behaves the same way every time you use it. When a bug appears, you want to be sure the problem is in your code and not in a half-broken file you found somewhere online. That is why every file in this collection is generated from scratch, checked after it is written, and labelled with the details that matter: size, dimensions, duration, page count or row count.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test files also come in families. A single PDF tells you that your viewer can open a PDF; a family of PDFs tells you how it copes with one page and a hundred pages, with a few kilobytes and ten megabytes, with plain text, scanned images, form fields and passwords. Testing across a family is how you find the edges of a system before your users do.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Pause on this quote.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2: Documents and data.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JSON has become the default language of web APIs. It is easy to read, maps naturally onto objects in most programming languages and supports nesting. Its simplicity also hides traps: very large numbers lose precision in JavaScript, duplicate keys are technically allowed, and a single missing comma makes the whole document invalid.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CSV looks even simpler, with values separated by commas and one record per line, but there is no single CSV standard in everyday use. Fields may contain commas, quotes or line breaks; files may use semicolons in European locales; spreadsheet programs add a byte-order mark; and old systems still write legacy code pages instead of UTF-8. A robust importer must handle all of these.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Compare the three formats.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3: Images and media.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JPEG remains the workhorse for photographs. It uses lossy compression that throws away detail the eye is unlikely to miss, which keeps files small but means every re-save loses a little quality. PNG is lossless and supports transparency, which makes it the usual choice for screenshots, logos and interface graphics, at the cost of larger files for photographic content.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Newer formats such as WebP and HEIC promise similar quality at a fraction of the size. WebP is now supported by every major browser. HEIC is the default photo format on iPhones, yet many web services still reject it or fail to convert it, which makes it one of the most common causes of upload support tickets.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Images slide.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4: Automation.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Manual testing with sample files is a good start, but the real value comes from automation. Store a small set of representative files alongside your test suite, or download them by URL during a continuous-integration run, and assert on the results: the number of pages extracted, the dimensions of a generated thumbnail, the rows imported from a spreadsheet.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Trend chart.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Key numbers.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Practical checklist.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Closing slide.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4.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7.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0000"/>
        </a:solidFill>
        <a:effectLst/>
      </p:bgPr>
    </p:bg>
    <p:spTree>
      <p:nvGrpSpPr>
        <p:cNvPr id="1" name=""/>
        <p:cNvGrpSpPr/>
        <p:nvPr/>
      </p:nvGrpSpPr>
      <p:grpSpPr/>
      <p:pic>
        <p:nvPicPr>
          <p:cNvPr id="2" name="Picture 1" descr="doc-lockup-white.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B3B3B3"/>
                </a:solidFill>
                <a:latin typeface="Inter"/>
              </a:rPr>
              <a:t>Sample Files by Technology Channel  ·  1</a:t>
            </a:r>
          </a:p>
        </p:txBody>
      </p:sp>
      <p:pic>
        <p:nvPicPr>
          <p:cNvPr id="4" name="Picture 3" descr="doc-lockup-white.png"/>
          <p:cNvPicPr>
            <a:picLocks noChangeAspect="1"/>
          </p:cNvPicPr>
          <p:nvPr/>
        </p:nvPicPr>
        <p:blipFill>
          <a:blip r:embed="rId2"/>
          <a:stretch>
            <a:fillRect/>
          </a:stretch>
        </p:blipFill>
        <p:spPr>
          <a:xfrm>
            <a:off x="640080" y="640080"/>
            <a:ext cx="1697355" cy="502920"/>
          </a:xfrm>
          <a:prstGeom prst="rect">
            <a:avLst/>
          </a:prstGeom>
        </p:spPr>
      </p:pic>
      <p:sp>
        <p:nvSpPr>
          <p:cNvPr id="5" name="TextBox 4"/>
          <p:cNvSpPr txBox="1"/>
          <p:nvPr/>
        </p:nvSpPr>
        <p:spPr>
          <a:xfrm>
            <a:off x="640080" y="2468880"/>
            <a:ext cx="10911535" cy="1463040"/>
          </a:xfrm>
          <a:prstGeom prst="rect">
            <a:avLst/>
          </a:prstGeom>
          <a:noFill/>
        </p:spPr>
        <p:txBody>
          <a:bodyPr wrap="square" anchor="t" lIns="0" rIns="0">
            <a:spAutoFit/>
          </a:bodyPr>
          <a:lstStyle/>
          <a:p>
            <a:pPr algn="l">
              <a:lnSpc>
                <a:spcPct val="100000"/>
              </a:lnSpc>
            </a:pPr>
            <a:r>
              <a:rPr sz="5400" b="1">
                <a:solidFill>
                  <a:srgbClr val="FFFFFF"/>
                </a:solidFill>
                <a:latin typeface="Poppins"/>
              </a:rPr>
              <a:t>The sample files playbook</a:t>
            </a:r>
          </a:p>
        </p:txBody>
      </p:sp>
      <p:sp>
        <p:nvSpPr>
          <p:cNvPr id="6" name="TextBox 5"/>
          <p:cNvSpPr txBox="1"/>
          <p:nvPr/>
        </p:nvSpPr>
        <p:spPr>
          <a:xfrm>
            <a:off x="640080" y="3886200"/>
            <a:ext cx="10911535" cy="914400"/>
          </a:xfrm>
          <a:prstGeom prst="rect">
            <a:avLst/>
          </a:prstGeom>
          <a:noFill/>
        </p:spPr>
        <p:txBody>
          <a:bodyPr wrap="square" anchor="t" lIns="0" rIns="0">
            <a:spAutoFit/>
          </a:bodyPr>
          <a:lstStyle/>
          <a:p>
            <a:pPr algn="l">
              <a:lnSpc>
                <a:spcPct val="115000"/>
              </a:lnSpc>
            </a:pPr>
            <a:r>
              <a:rPr sz="2000" b="0">
                <a:solidFill>
                  <a:srgbClr val="B3B3B3"/>
                </a:solidFill>
                <a:latin typeface="Inter"/>
              </a:rPr>
              <a:t>Twenty slides on testing with real files. By Technology Channel.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2</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Agenda</a:t>
            </a:r>
          </a:p>
        </p:txBody>
      </p:sp>
      <p:sp>
        <p:nvSpPr>
          <p:cNvPr id="5" name="TextBox 4"/>
          <p:cNvSpPr txBox="1"/>
          <p:nvPr/>
        </p:nvSpPr>
        <p:spPr>
          <a:xfrm>
            <a:off x="640080" y="1645920"/>
            <a:ext cx="10911535" cy="4297680"/>
          </a:xfrm>
          <a:prstGeom prst="rect">
            <a:avLst/>
          </a:prstGeom>
          <a:noFill/>
        </p:spPr>
        <p:txBody>
          <a:bodyPr wrap="square" lIns="0">
            <a:spAutoFit/>
          </a:bodyPr>
          <a:lstStyle/>
          <a:p>
            <a:pPr marL="292608" indent="-292608">
              <a:lnSpc>
                <a:spcPct val="110000"/>
              </a:lnSpc>
              <a:spcAft>
                <a:spcPts val="1000"/>
              </a:spcAft>
              <a:buFont typeface="Arial"/>
              <a:buChar char="•"/>
            </a:pPr>
            <a:r>
              <a:rPr sz="2200">
                <a:solidFill>
                  <a:srgbClr val="1A1A1A"/>
                </a:solidFill>
                <a:latin typeface="Inter"/>
              </a:rPr>
              <a:t>Why sample files matter</a:t>
            </a:r>
          </a:p>
          <a:p>
            <a:pPr marL="292608" indent="-292608">
              <a:lnSpc>
                <a:spcPct val="110000"/>
              </a:lnSpc>
              <a:spcAft>
                <a:spcPts val="1000"/>
              </a:spcAft>
              <a:buFont typeface="Arial"/>
              <a:buChar char="•"/>
            </a:pPr>
            <a:r>
              <a:rPr sz="2200">
                <a:solidFill>
                  <a:srgbClr val="1A1A1A"/>
                </a:solidFill>
                <a:latin typeface="Inter"/>
              </a:rPr>
              <a:t>Documents and data</a:t>
            </a:r>
          </a:p>
          <a:p>
            <a:pPr marL="292608" indent="-292608">
              <a:lnSpc>
                <a:spcPct val="110000"/>
              </a:lnSpc>
              <a:spcAft>
                <a:spcPts val="1000"/>
              </a:spcAft>
              <a:buFont typeface="Arial"/>
              <a:buChar char="•"/>
            </a:pPr>
            <a:r>
              <a:rPr sz="2200">
                <a:solidFill>
                  <a:srgbClr val="1A1A1A"/>
                </a:solidFill>
                <a:latin typeface="Inter"/>
              </a:rPr>
              <a:t>Images and media</a:t>
            </a:r>
          </a:p>
          <a:p>
            <a:pPr marL="292608" indent="-292608">
              <a:lnSpc>
                <a:spcPct val="110000"/>
              </a:lnSpc>
              <a:spcAft>
                <a:spcPts val="1000"/>
              </a:spcAft>
              <a:buFont typeface="Arial"/>
              <a:buChar char="•"/>
            </a:pPr>
            <a:r>
              <a:rPr sz="2200">
                <a:solidFill>
                  <a:srgbClr val="1A1A1A"/>
                </a:solidFill>
                <a:latin typeface="Inter"/>
              </a:rPr>
              <a:t>Automation</a:t>
            </a:r>
          </a:p>
          <a:p>
            <a:pPr marL="292608" indent="-292608">
              <a:lnSpc>
                <a:spcPct val="110000"/>
              </a:lnSpc>
              <a:spcAft>
                <a:spcPts val="1000"/>
              </a:spcAft>
              <a:buFont typeface="Arial"/>
              <a:buChar char="•"/>
            </a:pPr>
            <a:r>
              <a:rPr sz="2200">
                <a:solidFill>
                  <a:srgbClr val="1A1A1A"/>
                </a:solidFill>
                <a:latin typeface="Inter"/>
              </a:rPr>
              <a:t>Checklist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3</a:t>
            </a:r>
          </a:p>
        </p:txBody>
      </p:sp>
      <p:sp>
        <p:nvSpPr>
          <p:cNvPr id="4" name="TextBox 3"/>
          <p:cNvSpPr txBox="1"/>
          <p:nvPr/>
        </p:nvSpPr>
        <p:spPr>
          <a:xfrm>
            <a:off x="640080" y="1371600"/>
            <a:ext cx="3657600" cy="1828800"/>
          </a:xfrm>
          <a:prstGeom prst="rect">
            <a:avLst/>
          </a:prstGeom>
          <a:noFill/>
        </p:spPr>
        <p:txBody>
          <a:bodyPr wrap="square" anchor="t" lIns="0" rIns="0">
            <a:spAutoFit/>
          </a:bodyPr>
          <a:lstStyle/>
          <a:p>
            <a:pPr algn="l">
              <a:lnSpc>
                <a:spcPct val="115000"/>
              </a:lnSpc>
            </a:pPr>
            <a:r>
              <a:rPr sz="11000" b="0">
                <a:solidFill>
                  <a:srgbClr val="E5E5E5"/>
                </a:solidFill>
                <a:latin typeface="Poppins"/>
              </a:rPr>
              <a:t>01</a:t>
            </a:r>
          </a:p>
        </p:txBody>
      </p:sp>
      <p:sp>
        <p:nvSpPr>
          <p:cNvPr id="5" name="TextBox 4"/>
          <p:cNvSpPr txBox="1"/>
          <p:nvPr/>
        </p:nvSpPr>
        <p:spPr>
          <a:xfrm>
            <a:off x="640080" y="3566160"/>
            <a:ext cx="10911535" cy="1097280"/>
          </a:xfrm>
          <a:prstGeom prst="rect">
            <a:avLst/>
          </a:prstGeom>
          <a:noFill/>
        </p:spPr>
        <p:txBody>
          <a:bodyPr wrap="square" anchor="t" lIns="0" rIns="0">
            <a:spAutoFit/>
          </a:bodyPr>
          <a:lstStyle/>
          <a:p>
            <a:pPr algn="l">
              <a:lnSpc>
                <a:spcPct val="115000"/>
              </a:lnSpc>
            </a:pPr>
            <a:r>
              <a:rPr sz="4000" b="1">
                <a:solidFill>
                  <a:srgbClr val="000000"/>
                </a:solidFill>
                <a:latin typeface="Poppins"/>
              </a:rPr>
              <a:t>Why sample files matter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4</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What makes a good test file</a:t>
            </a:r>
          </a:p>
        </p:txBody>
      </p:sp>
      <p:sp>
        <p:nvSpPr>
          <p:cNvPr id="5" name="TextBox 4"/>
          <p:cNvSpPr txBox="1"/>
          <p:nvPr/>
        </p:nvSpPr>
        <p:spPr>
          <a:xfrm>
            <a:off x="640080" y="1645920"/>
            <a:ext cx="10911535" cy="4297680"/>
          </a:xfrm>
          <a:prstGeom prst="rect">
            <a:avLst/>
          </a:prstGeom>
          <a:noFill/>
        </p:spPr>
        <p:txBody>
          <a:bodyPr wrap="square" lIns="0">
            <a:spAutoFit/>
          </a:bodyPr>
          <a:lstStyle/>
          <a:p>
            <a:pPr marL="292608" indent="-292608">
              <a:lnSpc>
                <a:spcPct val="110000"/>
              </a:lnSpc>
              <a:spcAft>
                <a:spcPts val="1000"/>
              </a:spcAft>
              <a:buFont typeface="Arial"/>
              <a:buChar char="•"/>
            </a:pPr>
            <a:r>
              <a:rPr sz="2200">
                <a:solidFill>
                  <a:srgbClr val="1A1A1A"/>
                </a:solidFill>
                <a:latin typeface="Inter"/>
              </a:rPr>
              <a:t>A good test file is boring in the best possible way.</a:t>
            </a:r>
          </a:p>
          <a:p>
            <a:pPr marL="292608" indent="-292608">
              <a:lnSpc>
                <a:spcPct val="110000"/>
              </a:lnSpc>
              <a:spcAft>
                <a:spcPts val="1000"/>
              </a:spcAft>
              <a:buFont typeface="Arial"/>
              <a:buChar char="•"/>
            </a:pPr>
            <a:r>
              <a:rPr sz="2200">
                <a:solidFill>
                  <a:srgbClr val="1A1A1A"/>
                </a:solidFill>
                <a:latin typeface="Inter"/>
              </a:rPr>
              <a:t>It opens everywhere, it is exactly what its name says, and it behaves the same way every time you use it.</a:t>
            </a:r>
          </a:p>
          <a:p>
            <a:pPr marL="292608" indent="-292608">
              <a:lnSpc>
                <a:spcPct val="110000"/>
              </a:lnSpc>
              <a:spcAft>
                <a:spcPts val="1000"/>
              </a:spcAft>
              <a:buFont typeface="Arial"/>
              <a:buChar char="•"/>
            </a:pPr>
            <a:r>
              <a:rPr sz="2200">
                <a:solidFill>
                  <a:srgbClr val="1A1A1A"/>
                </a:solidFill>
                <a:latin typeface="Inter"/>
              </a:rPr>
              <a:t>When a bug appears, you want to be sure the problem is in your code and not in a half-broken file you found somewhere online.</a:t>
            </a:r>
          </a:p>
          <a:p>
            <a:pPr marL="292608" indent="-292608">
              <a:lnSpc>
                <a:spcPct val="110000"/>
              </a:lnSpc>
              <a:spcAft>
                <a:spcPts val="1000"/>
              </a:spcAft>
              <a:buFont typeface="Arial"/>
              <a:buChar char="•"/>
            </a:pPr>
            <a:r>
              <a:rPr sz="2200">
                <a:solidFill>
                  <a:srgbClr val="1A1A1A"/>
                </a:solidFill>
                <a:latin typeface="Inter"/>
              </a:rPr>
              <a:t>That is why every file in this collection is generated from scratch, checked after it is written, and labelled with the details that matter: size, dimensions, duration, page count or row count.</a:t>
            </a:r>
          </a:p>
          <a:p>
            <a:pPr marL="292608" indent="-292608">
              <a:lnSpc>
                <a:spcPct val="110000"/>
              </a:lnSpc>
              <a:spcAft>
                <a:spcPts val="1000"/>
              </a:spcAft>
              <a:buFont typeface="Arial"/>
              <a:buChar char="•"/>
            </a:pPr>
            <a:r>
              <a:rPr sz="2200">
                <a:solidFill>
                  <a:srgbClr val="1A1A1A"/>
                </a:solidFill>
                <a:latin typeface="Inter"/>
              </a:rPr>
              <a:t>Good test files also come in families.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5</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In practice</a:t>
            </a:r>
          </a:p>
        </p:txBody>
      </p:sp>
      <p:sp>
        <p:nvSpPr>
          <p:cNvPr id="5" name="TextBox 4"/>
          <p:cNvSpPr txBox="1"/>
          <p:nvPr/>
        </p:nvSpPr>
        <p:spPr>
          <a:xfrm>
            <a:off x="640080" y="1645920"/>
            <a:ext cx="5181447" cy="4297680"/>
          </a:xfrm>
          <a:prstGeom prst="rect">
            <a:avLst/>
          </a:prstGeom>
          <a:noFill/>
        </p:spPr>
        <p:txBody>
          <a:bodyPr wrap="square" lIns="0">
            <a:spAutoFit/>
          </a:bodyPr>
          <a:lstStyle/>
          <a:p>
            <a:pPr marL="292608" indent="-292608">
              <a:lnSpc>
                <a:spcPct val="110000"/>
              </a:lnSpc>
              <a:spcAft>
                <a:spcPts val="1000"/>
              </a:spcAft>
              <a:buFont typeface="Arial"/>
              <a:buChar char="•"/>
            </a:pPr>
            <a:r>
              <a:rPr sz="1800">
                <a:solidFill>
                  <a:srgbClr val="1A1A1A"/>
                </a:solidFill>
                <a:latin typeface="Inter"/>
              </a:rPr>
              <a:t>Finally, a good test file is honest about what it contains.</a:t>
            </a:r>
          </a:p>
          <a:p>
            <a:pPr marL="292608" indent="-292608">
              <a:lnSpc>
                <a:spcPct val="110000"/>
              </a:lnSpc>
              <a:spcAft>
                <a:spcPts val="1000"/>
              </a:spcAft>
              <a:buFont typeface="Arial"/>
              <a:buChar char="•"/>
            </a:pPr>
            <a:r>
              <a:rPr sz="1800">
                <a:solidFill>
                  <a:srgbClr val="1A1A1A"/>
                </a:solidFill>
                <a:latin typeface="Inter"/>
              </a:rPr>
              <a:t>Real documents carry personal data, licensed fonts and copyrighted photos.</a:t>
            </a:r>
          </a:p>
          <a:p>
            <a:pPr marL="292608" indent="-292608">
              <a:lnSpc>
                <a:spcPct val="110000"/>
              </a:lnSpc>
              <a:spcAft>
                <a:spcPts val="1000"/>
              </a:spcAft>
              <a:buFont typeface="Arial"/>
              <a:buChar char="•"/>
            </a:pPr>
            <a:r>
              <a:rPr sz="1800">
                <a:solidFill>
                  <a:srgbClr val="1A1A1A"/>
                </a:solidFill>
                <a:latin typeface="Inter"/>
              </a:rPr>
              <a:t>Synthetic files avoid all of that.</a:t>
            </a:r>
          </a:p>
        </p:txBody>
      </p:sp>
      <p:sp>
        <p:nvSpPr>
          <p:cNvPr id="6" name="Rectangle 5"/>
          <p:cNvSpPr/>
          <p:nvPr/>
        </p:nvSpPr>
        <p:spPr>
          <a:xfrm>
            <a:off x="6370167" y="1645920"/>
            <a:ext cx="5181447" cy="4114800"/>
          </a:xfrm>
          <a:prstGeom prst="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44487" y="1920240"/>
            <a:ext cx="4632807" cy="3566160"/>
          </a:xfrm>
          <a:prstGeom prst="rect">
            <a:avLst/>
          </a:prstGeom>
          <a:noFill/>
        </p:spPr>
        <p:txBody>
          <a:bodyPr wrap="square" anchor="t" lIns="0" rIns="0">
            <a:spAutoFit/>
          </a:bodyPr>
          <a:lstStyle/>
          <a:p>
            <a:pPr algn="l">
              <a:lnSpc>
                <a:spcPct val="130000"/>
              </a:lnSpc>
            </a:pPr>
            <a:r>
              <a:rPr sz="1600" b="0">
                <a:solidFill>
                  <a:srgbClr val="404040"/>
                </a:solidFill>
                <a:latin typeface="Inter"/>
              </a:rPr>
              <a:t>Good test files also come in families. A single PDF tells you that your viewer can open a PDF; a family of PDFs tells you how it copes with one page and a hundred pages, with a few kilobytes and ten megabytes, with plain text, scanned images, form fields and passwords. Testing across a family is how you find the edges of a system before your users do.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00000"/>
        </a:solidFill>
        <a:effectLst/>
      </p:bgPr>
    </p:bg>
    <p:spTree>
      <p:nvGrpSpPr>
        <p:cNvPr id="1" name=""/>
        <p:cNvGrpSpPr/>
        <p:nvPr/>
      </p:nvGrpSpPr>
      <p:grpSpPr/>
      <p:pic>
        <p:nvPicPr>
          <p:cNvPr id="2" name="Picture 1" descr="doc-lockup-white.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B3B3B3"/>
                </a:solidFill>
                <a:latin typeface="Inter"/>
              </a:rPr>
              <a:t>Sample Files by Technology Channel  ·  6</a:t>
            </a:r>
          </a:p>
        </p:txBody>
      </p:sp>
      <p:sp>
        <p:nvSpPr>
          <p:cNvPr id="4" name="TextBox 3"/>
          <p:cNvSpPr txBox="1"/>
          <p:nvPr/>
        </p:nvSpPr>
        <p:spPr>
          <a:xfrm>
            <a:off x="640080" y="1714500"/>
            <a:ext cx="10911535" cy="2743200"/>
          </a:xfrm>
          <a:prstGeom prst="rect">
            <a:avLst/>
          </a:prstGeom>
          <a:noFill/>
        </p:spPr>
        <p:txBody>
          <a:bodyPr wrap="square" anchor="t" lIns="0" rIns="0">
            <a:spAutoFit/>
          </a:bodyPr>
          <a:lstStyle/>
          <a:p>
            <a:pPr algn="l">
              <a:lnSpc>
                <a:spcPct val="120000"/>
              </a:lnSpc>
            </a:pPr>
            <a:r>
              <a:rPr sz="3200" b="0">
                <a:solidFill>
                  <a:srgbClr val="FFFFFF"/>
                </a:solidFill>
                <a:latin typeface="Poppins"/>
              </a:rPr>
              <a:t>“A good test file is boring in the best possible way.”</a:t>
            </a:r>
          </a:p>
        </p:txBody>
      </p:sp>
      <p:sp>
        <p:nvSpPr>
          <p:cNvPr id="5" name="TextBox 4"/>
          <p:cNvSpPr txBox="1"/>
          <p:nvPr/>
        </p:nvSpPr>
        <p:spPr>
          <a:xfrm>
            <a:off x="640080" y="4937760"/>
            <a:ext cx="10911535" cy="457200"/>
          </a:xfrm>
          <a:prstGeom prst="rect">
            <a:avLst/>
          </a:prstGeom>
          <a:noFill/>
        </p:spPr>
        <p:txBody>
          <a:bodyPr wrap="square" anchor="t" lIns="0" rIns="0">
            <a:spAutoFit/>
          </a:bodyPr>
          <a:lstStyle/>
          <a:p>
            <a:pPr algn="l">
              <a:lnSpc>
                <a:spcPct val="115000"/>
              </a:lnSpc>
            </a:pPr>
            <a:r>
              <a:rPr sz="1600" b="0">
                <a:solidFill>
                  <a:srgbClr val="B3B3B3"/>
                </a:solidFill>
                <a:latin typeface="Inter"/>
              </a:rPr>
              <a:t>Sample Files handbook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7</a:t>
            </a:r>
          </a:p>
        </p:txBody>
      </p:sp>
      <p:sp>
        <p:nvSpPr>
          <p:cNvPr id="4" name="TextBox 3"/>
          <p:cNvSpPr txBox="1"/>
          <p:nvPr/>
        </p:nvSpPr>
        <p:spPr>
          <a:xfrm>
            <a:off x="640080" y="1371600"/>
            <a:ext cx="3657600" cy="1828800"/>
          </a:xfrm>
          <a:prstGeom prst="rect">
            <a:avLst/>
          </a:prstGeom>
          <a:noFill/>
        </p:spPr>
        <p:txBody>
          <a:bodyPr wrap="square" anchor="t" lIns="0" rIns="0">
            <a:spAutoFit/>
          </a:bodyPr>
          <a:lstStyle/>
          <a:p>
            <a:pPr algn="l">
              <a:lnSpc>
                <a:spcPct val="115000"/>
              </a:lnSpc>
            </a:pPr>
            <a:r>
              <a:rPr sz="11000" b="0">
                <a:solidFill>
                  <a:srgbClr val="E5E5E5"/>
                </a:solidFill>
                <a:latin typeface="Poppins"/>
              </a:rPr>
              <a:t>02</a:t>
            </a:r>
          </a:p>
        </p:txBody>
      </p:sp>
      <p:sp>
        <p:nvSpPr>
          <p:cNvPr id="5" name="TextBox 4"/>
          <p:cNvSpPr txBox="1"/>
          <p:nvPr/>
        </p:nvSpPr>
        <p:spPr>
          <a:xfrm>
            <a:off x="640080" y="3566160"/>
            <a:ext cx="10911535" cy="1097280"/>
          </a:xfrm>
          <a:prstGeom prst="rect">
            <a:avLst/>
          </a:prstGeom>
          <a:noFill/>
        </p:spPr>
        <p:txBody>
          <a:bodyPr wrap="square" anchor="t" lIns="0" rIns="0">
            <a:spAutoFit/>
          </a:bodyPr>
          <a:lstStyle/>
          <a:p>
            <a:pPr algn="l">
              <a:lnSpc>
                <a:spcPct val="115000"/>
              </a:lnSpc>
            </a:pPr>
            <a:r>
              <a:rPr sz="4000" b="1">
                <a:solidFill>
                  <a:srgbClr val="000000"/>
                </a:solidFill>
                <a:latin typeface="Poppins"/>
              </a:rPr>
              <a:t>Documents and data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8</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Structured data: JSON, CSV and XML</a:t>
            </a:r>
          </a:p>
        </p:txBody>
      </p:sp>
      <p:sp>
        <p:nvSpPr>
          <p:cNvPr id="5" name="TextBox 4"/>
          <p:cNvSpPr txBox="1"/>
          <p:nvPr/>
        </p:nvSpPr>
        <p:spPr>
          <a:xfrm>
            <a:off x="640080" y="1645920"/>
            <a:ext cx="10911535" cy="4297680"/>
          </a:xfrm>
          <a:prstGeom prst="rect">
            <a:avLst/>
          </a:prstGeom>
          <a:noFill/>
        </p:spPr>
        <p:txBody>
          <a:bodyPr wrap="square" lIns="0">
            <a:spAutoFit/>
          </a:bodyPr>
          <a:lstStyle/>
          <a:p>
            <a:pPr marL="292608" indent="-292608">
              <a:lnSpc>
                <a:spcPct val="110000"/>
              </a:lnSpc>
              <a:spcAft>
                <a:spcPts val="1000"/>
              </a:spcAft>
              <a:buFont typeface="Arial"/>
              <a:buChar char="•"/>
            </a:pPr>
            <a:r>
              <a:rPr sz="2200">
                <a:solidFill>
                  <a:srgbClr val="1A1A1A"/>
                </a:solidFill>
                <a:latin typeface="Inter"/>
              </a:rPr>
              <a:t>JSON has become the default language of web APIs.</a:t>
            </a:r>
          </a:p>
          <a:p>
            <a:pPr marL="292608" indent="-292608">
              <a:lnSpc>
                <a:spcPct val="110000"/>
              </a:lnSpc>
              <a:spcAft>
                <a:spcPts val="1000"/>
              </a:spcAft>
              <a:buFont typeface="Arial"/>
              <a:buChar char="•"/>
            </a:pPr>
            <a:r>
              <a:rPr sz="2200">
                <a:solidFill>
                  <a:srgbClr val="1A1A1A"/>
                </a:solidFill>
                <a:latin typeface="Inter"/>
              </a:rPr>
              <a:t>It is easy to read, maps naturally onto objects in most programming languages and supports nesting.</a:t>
            </a:r>
          </a:p>
          <a:p>
            <a:pPr marL="292608" indent="-292608">
              <a:lnSpc>
                <a:spcPct val="110000"/>
              </a:lnSpc>
              <a:spcAft>
                <a:spcPts val="1000"/>
              </a:spcAft>
              <a:buFont typeface="Arial"/>
              <a:buChar char="•"/>
            </a:pPr>
            <a:r>
              <a:rPr sz="2200">
                <a:solidFill>
                  <a:srgbClr val="1A1A1A"/>
                </a:solidFill>
                <a:latin typeface="Inter"/>
              </a:rPr>
              <a:t>Its simplicity also hides traps: very large numbers lose precision in JavaScript, duplicate keys are technically allowed, and a single missing comma makes the whole document invalid.</a:t>
            </a:r>
          </a:p>
          <a:p>
            <a:pPr marL="292608" indent="-292608">
              <a:lnSpc>
                <a:spcPct val="110000"/>
              </a:lnSpc>
              <a:spcAft>
                <a:spcPts val="1000"/>
              </a:spcAft>
              <a:buFont typeface="Arial"/>
              <a:buChar char="•"/>
            </a:pPr>
            <a:r>
              <a:rPr sz="2200">
                <a:solidFill>
                  <a:srgbClr val="1A1A1A"/>
                </a:solidFill>
                <a:latin typeface="Inter"/>
              </a:rPr>
              <a:t>CSV looks even simpler, with values separated by commas and one record per line, but there is no single CSV standard in everyday use.</a:t>
            </a:r>
          </a:p>
          <a:p>
            <a:pPr marL="292608" indent="-292608">
              <a:lnSpc>
                <a:spcPct val="110000"/>
              </a:lnSpc>
              <a:spcAft>
                <a:spcPts val="1000"/>
              </a:spcAft>
              <a:buFont typeface="Arial"/>
              <a:buChar char="•"/>
            </a:pPr>
            <a:r>
              <a:rPr sz="2200">
                <a:solidFill>
                  <a:srgbClr val="1A1A1A"/>
                </a:solidFill>
                <a:latin typeface="Inter"/>
              </a:rPr>
              <a:t>Fields may contain commas, quotes or line breaks; files may use semicolons in European locales; spreadsheet programs add a byte-order mark; and old systems still write legacy code pages instead of UTF-8.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9</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In practice</a:t>
            </a:r>
          </a:p>
        </p:txBody>
      </p:sp>
      <p:sp>
        <p:nvSpPr>
          <p:cNvPr id="5" name="TextBox 4"/>
          <p:cNvSpPr txBox="1"/>
          <p:nvPr/>
        </p:nvSpPr>
        <p:spPr>
          <a:xfrm>
            <a:off x="640080" y="1645920"/>
            <a:ext cx="5181447" cy="4297680"/>
          </a:xfrm>
          <a:prstGeom prst="rect">
            <a:avLst/>
          </a:prstGeom>
          <a:noFill/>
        </p:spPr>
        <p:txBody>
          <a:bodyPr wrap="square" lIns="0">
            <a:spAutoFit/>
          </a:bodyPr>
          <a:lstStyle/>
          <a:p>
            <a:pPr marL="292608" indent="-292608">
              <a:lnSpc>
                <a:spcPct val="110000"/>
              </a:lnSpc>
              <a:spcAft>
                <a:spcPts val="1000"/>
              </a:spcAft>
              <a:buFont typeface="Arial"/>
              <a:buChar char="•"/>
            </a:pPr>
            <a:r>
              <a:rPr sz="1800">
                <a:solidFill>
                  <a:srgbClr val="1A1A1A"/>
                </a:solidFill>
                <a:latin typeface="Inter"/>
              </a:rPr>
              <a:t>XML is more verbose but brings namespaces, schemas and a long tail of enterprise use: RSS feeds, sitemaps, SOAP services and office document internals.</a:t>
            </a:r>
          </a:p>
          <a:p>
            <a:pPr marL="292608" indent="-292608">
              <a:lnSpc>
                <a:spcPct val="110000"/>
              </a:lnSpc>
              <a:spcAft>
                <a:spcPts val="1000"/>
              </a:spcAft>
              <a:buFont typeface="Arial"/>
              <a:buChar char="•"/>
            </a:pPr>
            <a:r>
              <a:rPr sz="1800">
                <a:solidFill>
                  <a:srgbClr val="1A1A1A"/>
                </a:solidFill>
                <a:latin typeface="Inter"/>
              </a:rPr>
              <a:t>Parsers must also be configured carefully, because some XML features can be abused to read local files or exhaust memory.</a:t>
            </a:r>
          </a:p>
        </p:txBody>
      </p:sp>
      <p:sp>
        <p:nvSpPr>
          <p:cNvPr id="6" name="Rectangle 5"/>
          <p:cNvSpPr/>
          <p:nvPr/>
        </p:nvSpPr>
        <p:spPr>
          <a:xfrm>
            <a:off x="6370167" y="1645920"/>
            <a:ext cx="5181447" cy="4114800"/>
          </a:xfrm>
          <a:prstGeom prst="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44487" y="1920240"/>
            <a:ext cx="4632807" cy="3566160"/>
          </a:xfrm>
          <a:prstGeom prst="rect">
            <a:avLst/>
          </a:prstGeom>
          <a:noFill/>
        </p:spPr>
        <p:txBody>
          <a:bodyPr wrap="square" anchor="t" lIns="0" rIns="0">
            <a:spAutoFit/>
          </a:bodyPr>
          <a:lstStyle/>
          <a:p>
            <a:pPr algn="l">
              <a:lnSpc>
                <a:spcPct val="130000"/>
              </a:lnSpc>
            </a:pPr>
            <a:r>
              <a:rPr sz="1600" b="0">
                <a:solidFill>
                  <a:srgbClr val="404040"/>
                </a:solidFill>
                <a:latin typeface="Inter"/>
              </a:rPr>
              <a:t>CSV looks even simpler, with values separated by commas and one record per line, but there is no single CSV standard in everyday use. Fields may contain commas, quotes or line breaks; files may use semicolons in European locales; spreadsheet programs add a byte-order mark; and old systems still write legacy code pages instead of UTF-8. A robust importer must handle all of these.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10</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Common data formats</a:t>
            </a:r>
          </a:p>
        </p:txBody>
      </p:sp>
      <p:graphicFrame>
        <p:nvGraphicFramePr>
          <p:cNvPr id="5" name="Table 4"/>
          <p:cNvGraphicFramePr>
            <a:graphicFrameLocks noGrp="1"/>
          </p:cNvGraphicFramePr>
          <p:nvPr/>
        </p:nvGraphicFramePr>
        <p:xfrm>
          <a:off x="640080" y="1645920"/>
          <a:ext cx="10911535" cy="1645920"/>
        </p:xfrm>
        <a:graphic>
          <a:graphicData uri="http://schemas.openxmlformats.org/drawingml/2006/table">
            <a:tbl>
              <a:tblPr firstRow="1" bandRow="1">
                <a:tableStyleId>{5C22544A-7EE6-4342-B048-85BDC9FD1C3A}</a:tableStyleId>
              </a:tblPr>
              <a:tblGrid>
                <a:gridCol w="3637178"/>
                <a:gridCol w="3637178"/>
                <a:gridCol w="3637179"/>
              </a:tblGrid>
              <a:tr h="411480">
                <a:tc>
                  <a:txBody>
                    <a:bodyPr/>
                    <a:lstStyle/>
                    <a:p>
                      <a:r>
                        <a:rPr sz="1400" b="1">
                          <a:solidFill>
                            <a:srgbClr val="FFFFFF"/>
                          </a:solidFill>
                          <a:latin typeface="Poppins"/>
                        </a:rPr>
                        <a:t>Format</a:t>
                      </a:r>
                    </a:p>
                  </a:txBody>
                  <a:tcPr marL="109728" marR="109728">
                    <a:solidFill>
                      <a:srgbClr val="000000"/>
                    </a:solidFill>
                  </a:tcPr>
                </a:tc>
                <a:tc>
                  <a:txBody>
                    <a:bodyPr/>
                    <a:lstStyle/>
                    <a:p>
                      <a:r>
                        <a:rPr sz="1400" b="1">
                          <a:solidFill>
                            <a:srgbClr val="FFFFFF"/>
                          </a:solidFill>
                          <a:latin typeface="Poppins"/>
                        </a:rPr>
                        <a:t>Best for</a:t>
                      </a:r>
                    </a:p>
                  </a:txBody>
                  <a:tcPr marL="109728" marR="109728">
                    <a:solidFill>
                      <a:srgbClr val="000000"/>
                    </a:solidFill>
                  </a:tcPr>
                </a:tc>
                <a:tc>
                  <a:txBody>
                    <a:bodyPr/>
                    <a:lstStyle/>
                    <a:p>
                      <a:r>
                        <a:rPr sz="1400" b="1">
                          <a:solidFill>
                            <a:srgbClr val="FFFFFF"/>
                          </a:solidFill>
                          <a:latin typeface="Poppins"/>
                        </a:rPr>
                        <a:t>Watch out for</a:t>
                      </a:r>
                    </a:p>
                  </a:txBody>
                  <a:tcPr marL="109728" marR="109728">
                    <a:solidFill>
                      <a:srgbClr val="000000"/>
                    </a:solidFill>
                  </a:tcPr>
                </a:tc>
              </a:tr>
              <a:tr h="411480">
                <a:tc>
                  <a:txBody>
                    <a:bodyPr/>
                    <a:lstStyle/>
                    <a:p>
                      <a:r>
                        <a:rPr sz="1400" b="0">
                          <a:solidFill>
                            <a:srgbClr val="1A1A1A"/>
                          </a:solidFill>
                          <a:latin typeface="Inter"/>
                        </a:rPr>
                        <a:t>JSON</a:t>
                      </a:r>
                    </a:p>
                  </a:txBody>
                  <a:tcPr marL="109728" marR="109728">
                    <a:solidFill>
                      <a:srgbClr val="FFFFFF"/>
                    </a:solidFill>
                  </a:tcPr>
                </a:tc>
                <a:tc>
                  <a:txBody>
                    <a:bodyPr/>
                    <a:lstStyle/>
                    <a:p>
                      <a:r>
                        <a:rPr sz="1400" b="0">
                          <a:solidFill>
                            <a:srgbClr val="1A1A1A"/>
                          </a:solidFill>
                          <a:latin typeface="Inter"/>
                        </a:rPr>
                        <a:t>APIs</a:t>
                      </a:r>
                    </a:p>
                  </a:txBody>
                  <a:tcPr marL="109728" marR="109728">
                    <a:solidFill>
                      <a:srgbClr val="FFFFFF"/>
                    </a:solidFill>
                  </a:tcPr>
                </a:tc>
                <a:tc>
                  <a:txBody>
                    <a:bodyPr/>
                    <a:lstStyle/>
                    <a:p>
                      <a:r>
                        <a:rPr sz="1400" b="0">
                          <a:solidFill>
                            <a:srgbClr val="1A1A1A"/>
                          </a:solidFill>
                          <a:latin typeface="Inter"/>
                        </a:rPr>
                        <a:t>Big numbers</a:t>
                      </a:r>
                    </a:p>
                  </a:txBody>
                  <a:tcPr marL="109728" marR="109728">
                    <a:solidFill>
                      <a:srgbClr val="FFFFFF"/>
                    </a:solidFill>
                  </a:tcPr>
                </a:tc>
              </a:tr>
              <a:tr h="411480">
                <a:tc>
                  <a:txBody>
                    <a:bodyPr/>
                    <a:lstStyle/>
                    <a:p>
                      <a:r>
                        <a:rPr sz="1400" b="0">
                          <a:solidFill>
                            <a:srgbClr val="1A1A1A"/>
                          </a:solidFill>
                          <a:latin typeface="Inter"/>
                        </a:rPr>
                        <a:t>CSV</a:t>
                      </a:r>
                    </a:p>
                  </a:txBody>
                  <a:tcPr marL="109728" marR="109728">
                    <a:solidFill>
                      <a:srgbClr val="F5F5F5"/>
                    </a:solidFill>
                  </a:tcPr>
                </a:tc>
                <a:tc>
                  <a:txBody>
                    <a:bodyPr/>
                    <a:lstStyle/>
                    <a:p>
                      <a:r>
                        <a:rPr sz="1400" b="0">
                          <a:solidFill>
                            <a:srgbClr val="1A1A1A"/>
                          </a:solidFill>
                          <a:latin typeface="Inter"/>
                        </a:rPr>
                        <a:t>Spreadsheets</a:t>
                      </a:r>
                    </a:p>
                  </a:txBody>
                  <a:tcPr marL="109728" marR="109728">
                    <a:solidFill>
                      <a:srgbClr val="F5F5F5"/>
                    </a:solidFill>
                  </a:tcPr>
                </a:tc>
                <a:tc>
                  <a:txBody>
                    <a:bodyPr/>
                    <a:lstStyle/>
                    <a:p>
                      <a:r>
                        <a:rPr sz="1400" b="0">
                          <a:solidFill>
                            <a:srgbClr val="1A1A1A"/>
                          </a:solidFill>
                          <a:latin typeface="Inter"/>
                        </a:rPr>
                        <a:t>Quoting rules</a:t>
                      </a:r>
                    </a:p>
                  </a:txBody>
                  <a:tcPr marL="109728" marR="109728">
                    <a:solidFill>
                      <a:srgbClr val="F5F5F5"/>
                    </a:solidFill>
                  </a:tcPr>
                </a:tc>
              </a:tr>
              <a:tr h="411480">
                <a:tc>
                  <a:txBody>
                    <a:bodyPr/>
                    <a:lstStyle/>
                    <a:p>
                      <a:r>
                        <a:rPr sz="1400" b="0">
                          <a:solidFill>
                            <a:srgbClr val="1A1A1A"/>
                          </a:solidFill>
                          <a:latin typeface="Inter"/>
                        </a:rPr>
                        <a:t>XML</a:t>
                      </a:r>
                    </a:p>
                  </a:txBody>
                  <a:tcPr marL="109728" marR="109728">
                    <a:solidFill>
                      <a:srgbClr val="FFFFFF"/>
                    </a:solidFill>
                  </a:tcPr>
                </a:tc>
                <a:tc>
                  <a:txBody>
                    <a:bodyPr/>
                    <a:lstStyle/>
                    <a:p>
                      <a:r>
                        <a:rPr sz="1400" b="0">
                          <a:solidFill>
                            <a:srgbClr val="1A1A1A"/>
                          </a:solidFill>
                          <a:latin typeface="Inter"/>
                        </a:rPr>
                        <a:t>Feeds, SOAP</a:t>
                      </a:r>
                    </a:p>
                  </a:txBody>
                  <a:tcPr marL="109728" marR="109728">
                    <a:solidFill>
                      <a:srgbClr val="FFFFFF"/>
                    </a:solidFill>
                  </a:tcPr>
                </a:tc>
                <a:tc>
                  <a:txBody>
                    <a:bodyPr/>
                    <a:lstStyle/>
                    <a:p>
                      <a:r>
                        <a:rPr sz="1400" b="0">
                          <a:solidFill>
                            <a:srgbClr val="1A1A1A"/>
                          </a:solidFill>
                          <a:latin typeface="Inter"/>
                        </a:rPr>
                        <a:t>Entity attacks</a:t>
                      </a:r>
                    </a:p>
                  </a:txBody>
                  <a:tcPr marL="109728" marR="109728">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11</a:t>
            </a:r>
          </a:p>
        </p:txBody>
      </p:sp>
      <p:sp>
        <p:nvSpPr>
          <p:cNvPr id="4" name="TextBox 3"/>
          <p:cNvSpPr txBox="1"/>
          <p:nvPr/>
        </p:nvSpPr>
        <p:spPr>
          <a:xfrm>
            <a:off x="640080" y="1371600"/>
            <a:ext cx="3657600" cy="1828800"/>
          </a:xfrm>
          <a:prstGeom prst="rect">
            <a:avLst/>
          </a:prstGeom>
          <a:noFill/>
        </p:spPr>
        <p:txBody>
          <a:bodyPr wrap="square" anchor="t" lIns="0" rIns="0">
            <a:spAutoFit/>
          </a:bodyPr>
          <a:lstStyle/>
          <a:p>
            <a:pPr algn="l">
              <a:lnSpc>
                <a:spcPct val="115000"/>
              </a:lnSpc>
            </a:pPr>
            <a:r>
              <a:rPr sz="11000" b="0">
                <a:solidFill>
                  <a:srgbClr val="E5E5E5"/>
                </a:solidFill>
                <a:latin typeface="Poppins"/>
              </a:rPr>
              <a:t>03</a:t>
            </a:r>
          </a:p>
        </p:txBody>
      </p:sp>
      <p:sp>
        <p:nvSpPr>
          <p:cNvPr id="5" name="TextBox 4"/>
          <p:cNvSpPr txBox="1"/>
          <p:nvPr/>
        </p:nvSpPr>
        <p:spPr>
          <a:xfrm>
            <a:off x="640080" y="3566160"/>
            <a:ext cx="10911535" cy="1097280"/>
          </a:xfrm>
          <a:prstGeom prst="rect">
            <a:avLst/>
          </a:prstGeom>
          <a:noFill/>
        </p:spPr>
        <p:txBody>
          <a:bodyPr wrap="square" anchor="t" lIns="0" rIns="0">
            <a:spAutoFit/>
          </a:bodyPr>
          <a:lstStyle/>
          <a:p>
            <a:pPr algn="l">
              <a:lnSpc>
                <a:spcPct val="115000"/>
              </a:lnSpc>
            </a:pPr>
            <a:r>
              <a:rPr sz="4000" b="1">
                <a:solidFill>
                  <a:srgbClr val="000000"/>
                </a:solidFill>
                <a:latin typeface="Poppins"/>
              </a:rPr>
              <a:t>Images and media</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12</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Images on the web</a:t>
            </a:r>
          </a:p>
        </p:txBody>
      </p:sp>
      <p:sp>
        <p:nvSpPr>
          <p:cNvPr id="5" name="TextBox 4"/>
          <p:cNvSpPr txBox="1"/>
          <p:nvPr/>
        </p:nvSpPr>
        <p:spPr>
          <a:xfrm>
            <a:off x="640080" y="1645920"/>
            <a:ext cx="10911535" cy="4297680"/>
          </a:xfrm>
          <a:prstGeom prst="rect">
            <a:avLst/>
          </a:prstGeom>
          <a:noFill/>
        </p:spPr>
        <p:txBody>
          <a:bodyPr wrap="square" lIns="0">
            <a:spAutoFit/>
          </a:bodyPr>
          <a:lstStyle/>
          <a:p>
            <a:pPr marL="292608" indent="-292608">
              <a:lnSpc>
                <a:spcPct val="110000"/>
              </a:lnSpc>
              <a:spcAft>
                <a:spcPts val="1000"/>
              </a:spcAft>
              <a:buFont typeface="Arial"/>
              <a:buChar char="•"/>
            </a:pPr>
            <a:r>
              <a:rPr sz="2200">
                <a:solidFill>
                  <a:srgbClr val="1A1A1A"/>
                </a:solidFill>
                <a:latin typeface="Inter"/>
              </a:rPr>
              <a:t>JPEG remains the workhorse for photographs.</a:t>
            </a:r>
          </a:p>
          <a:p>
            <a:pPr marL="292608" indent="-292608">
              <a:lnSpc>
                <a:spcPct val="110000"/>
              </a:lnSpc>
              <a:spcAft>
                <a:spcPts val="1000"/>
              </a:spcAft>
              <a:buFont typeface="Arial"/>
              <a:buChar char="•"/>
            </a:pPr>
            <a:r>
              <a:rPr sz="2200">
                <a:solidFill>
                  <a:srgbClr val="1A1A1A"/>
                </a:solidFill>
                <a:latin typeface="Inter"/>
              </a:rPr>
              <a:t>It uses lossy compression that throws away detail the eye is unlikely to miss, which keeps files small but means every re-save loses a little quality.</a:t>
            </a:r>
          </a:p>
          <a:p>
            <a:pPr marL="292608" indent="-292608">
              <a:lnSpc>
                <a:spcPct val="110000"/>
              </a:lnSpc>
              <a:spcAft>
                <a:spcPts val="1000"/>
              </a:spcAft>
              <a:buFont typeface="Arial"/>
              <a:buChar char="•"/>
            </a:pPr>
            <a:r>
              <a:rPr sz="2200">
                <a:solidFill>
                  <a:srgbClr val="1A1A1A"/>
                </a:solidFill>
                <a:latin typeface="Inter"/>
              </a:rPr>
              <a:t>PNG is lossless and supports transparency, which makes it the usual choice for screenshots, logos and interface graphics, at the cost of larger files for photographic content.</a:t>
            </a:r>
          </a:p>
          <a:p>
            <a:pPr marL="292608" indent="-292608">
              <a:lnSpc>
                <a:spcPct val="110000"/>
              </a:lnSpc>
              <a:spcAft>
                <a:spcPts val="1000"/>
              </a:spcAft>
              <a:buFont typeface="Arial"/>
              <a:buChar char="•"/>
            </a:pPr>
            <a:r>
              <a:rPr sz="2200">
                <a:solidFill>
                  <a:srgbClr val="1A1A1A"/>
                </a:solidFill>
                <a:latin typeface="Inter"/>
              </a:rPr>
              <a:t>Newer formats such as WebP and HEIC promise similar quality at a fraction of the size.</a:t>
            </a:r>
          </a:p>
          <a:p>
            <a:pPr marL="292608" indent="-292608">
              <a:lnSpc>
                <a:spcPct val="110000"/>
              </a:lnSpc>
              <a:spcAft>
                <a:spcPts val="1000"/>
              </a:spcAft>
              <a:buFont typeface="Arial"/>
              <a:buChar char="•"/>
            </a:pPr>
            <a:r>
              <a:rPr sz="2200">
                <a:solidFill>
                  <a:srgbClr val="1A1A1A"/>
                </a:solidFill>
                <a:latin typeface="Inter"/>
              </a:rPr>
              <a:t>WebP is now supported by every major browser.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13</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In practice</a:t>
            </a:r>
          </a:p>
        </p:txBody>
      </p:sp>
      <p:sp>
        <p:nvSpPr>
          <p:cNvPr id="5" name="TextBox 4"/>
          <p:cNvSpPr txBox="1"/>
          <p:nvPr/>
        </p:nvSpPr>
        <p:spPr>
          <a:xfrm>
            <a:off x="640080" y="1645920"/>
            <a:ext cx="5181447" cy="4297680"/>
          </a:xfrm>
          <a:prstGeom prst="rect">
            <a:avLst/>
          </a:prstGeom>
          <a:noFill/>
        </p:spPr>
        <p:txBody>
          <a:bodyPr wrap="square" lIns="0">
            <a:spAutoFit/>
          </a:bodyPr>
          <a:lstStyle/>
          <a:p>
            <a:pPr marL="292608" indent="-292608">
              <a:lnSpc>
                <a:spcPct val="110000"/>
              </a:lnSpc>
              <a:spcAft>
                <a:spcPts val="1000"/>
              </a:spcAft>
              <a:buFont typeface="Arial"/>
              <a:buChar char="•"/>
            </a:pPr>
            <a:r>
              <a:rPr sz="1800">
                <a:solidFill>
                  <a:srgbClr val="1A1A1A"/>
                </a:solidFill>
                <a:latin typeface="Inter"/>
              </a:rPr>
              <a:t>When testing images, dimensions and file size are only the beginning.</a:t>
            </a:r>
          </a:p>
          <a:p>
            <a:pPr marL="292608" indent="-292608">
              <a:lnSpc>
                <a:spcPct val="110000"/>
              </a:lnSpc>
              <a:spcAft>
                <a:spcPts val="1000"/>
              </a:spcAft>
              <a:buFont typeface="Arial"/>
              <a:buChar char="•"/>
            </a:pPr>
            <a:r>
              <a:rPr sz="1800">
                <a:solidFill>
                  <a:srgbClr val="1A1A1A"/>
                </a:solidFill>
                <a:latin typeface="Inter"/>
              </a:rPr>
              <a:t>Check how your system handles transparency, color profiles, CMYK files from print workflows, very large images that strain memory, and EXIF orientation tags that tell a viewer to rotate a photo taken with a sideways phone.</a:t>
            </a:r>
          </a:p>
        </p:txBody>
      </p:sp>
      <p:sp>
        <p:nvSpPr>
          <p:cNvPr id="6" name="Rectangle 5"/>
          <p:cNvSpPr/>
          <p:nvPr/>
        </p:nvSpPr>
        <p:spPr>
          <a:xfrm>
            <a:off x="6370167" y="1645920"/>
            <a:ext cx="5181447" cy="4114800"/>
          </a:xfrm>
          <a:prstGeom prst="rect">
            <a:avLst/>
          </a:prstGeom>
          <a:solidFill>
            <a:srgbClr val="F5F5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644487" y="1920240"/>
            <a:ext cx="4632807" cy="3566160"/>
          </a:xfrm>
          <a:prstGeom prst="rect">
            <a:avLst/>
          </a:prstGeom>
          <a:noFill/>
        </p:spPr>
        <p:txBody>
          <a:bodyPr wrap="square" anchor="t" lIns="0" rIns="0">
            <a:spAutoFit/>
          </a:bodyPr>
          <a:lstStyle/>
          <a:p>
            <a:pPr algn="l">
              <a:lnSpc>
                <a:spcPct val="130000"/>
              </a:lnSpc>
            </a:pPr>
            <a:r>
              <a:rPr sz="1600" b="0">
                <a:solidFill>
                  <a:srgbClr val="404040"/>
                </a:solidFill>
                <a:latin typeface="Inter"/>
              </a:rPr>
              <a:t>Newer formats such as WebP and HEIC promise similar quality at a fraction of the size. WebP is now supported by every major browser. HEIC is the default photo format on iPhones, yet many web services still reject it or fail to convert it, which makes it one of the most common causes of upload support tickets.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14</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Visual samples</a:t>
            </a:r>
          </a:p>
        </p:txBody>
      </p:sp>
      <p:pic>
        <p:nvPicPr>
          <p:cNvPr id="5" name="Picture 4" descr="pptx-1920x1080-10.jpg"/>
          <p:cNvPicPr>
            <a:picLocks noChangeAspect="1"/>
          </p:cNvPicPr>
          <p:nvPr/>
        </p:nvPicPr>
        <p:blipFill>
          <a:blip r:embed="rId4"/>
          <a:stretch>
            <a:fillRect/>
          </a:stretch>
        </p:blipFill>
        <p:spPr>
          <a:xfrm>
            <a:off x="5222924" y="1645920"/>
            <a:ext cx="6328690" cy="3559888"/>
          </a:xfrm>
          <a:prstGeom prst="rect">
            <a:avLst/>
          </a:prstGeom>
        </p:spPr>
      </p:pic>
      <p:sp>
        <p:nvSpPr>
          <p:cNvPr id="6" name="TextBox 5"/>
          <p:cNvSpPr txBox="1"/>
          <p:nvPr/>
        </p:nvSpPr>
        <p:spPr>
          <a:xfrm>
            <a:off x="640080" y="1691640"/>
            <a:ext cx="4125644" cy="3559888"/>
          </a:xfrm>
          <a:prstGeom prst="rect">
            <a:avLst/>
          </a:prstGeom>
          <a:noFill/>
        </p:spPr>
        <p:txBody>
          <a:bodyPr wrap="square" anchor="t" lIns="0" rIns="0">
            <a:spAutoFit/>
          </a:bodyPr>
          <a:lstStyle/>
          <a:p>
            <a:pPr algn="l">
              <a:lnSpc>
                <a:spcPct val="130000"/>
              </a:lnSpc>
            </a:pPr>
            <a:r>
              <a:rPr sz="1700" b="0">
                <a:solidFill>
                  <a:srgbClr val="404040"/>
                </a:solidFill>
                <a:latin typeface="Inter"/>
              </a:rPr>
              <a:t>When testing images, dimensions and file size are only the beginning. Check how your system handles transparency, color profiles, CMYK files from print workflows, very large images that strain memory, and EXIF orientation tags that tell a viewer to rotate a photo taken with a sideways phone.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15</a:t>
            </a:r>
          </a:p>
        </p:txBody>
      </p:sp>
      <p:sp>
        <p:nvSpPr>
          <p:cNvPr id="4" name="TextBox 3"/>
          <p:cNvSpPr txBox="1"/>
          <p:nvPr/>
        </p:nvSpPr>
        <p:spPr>
          <a:xfrm>
            <a:off x="640080" y="1371600"/>
            <a:ext cx="3657600" cy="1828800"/>
          </a:xfrm>
          <a:prstGeom prst="rect">
            <a:avLst/>
          </a:prstGeom>
          <a:noFill/>
        </p:spPr>
        <p:txBody>
          <a:bodyPr wrap="square" anchor="t" lIns="0" rIns="0">
            <a:spAutoFit/>
          </a:bodyPr>
          <a:lstStyle/>
          <a:p>
            <a:pPr algn="l">
              <a:lnSpc>
                <a:spcPct val="115000"/>
              </a:lnSpc>
            </a:pPr>
            <a:r>
              <a:rPr sz="11000" b="0">
                <a:solidFill>
                  <a:srgbClr val="E5E5E5"/>
                </a:solidFill>
                <a:latin typeface="Poppins"/>
              </a:rPr>
              <a:t>04</a:t>
            </a:r>
          </a:p>
        </p:txBody>
      </p:sp>
      <p:sp>
        <p:nvSpPr>
          <p:cNvPr id="5" name="TextBox 4"/>
          <p:cNvSpPr txBox="1"/>
          <p:nvPr/>
        </p:nvSpPr>
        <p:spPr>
          <a:xfrm>
            <a:off x="640080" y="3566160"/>
            <a:ext cx="10911535" cy="1097280"/>
          </a:xfrm>
          <a:prstGeom prst="rect">
            <a:avLst/>
          </a:prstGeom>
          <a:noFill/>
        </p:spPr>
        <p:txBody>
          <a:bodyPr wrap="square" anchor="t" lIns="0" rIns="0">
            <a:spAutoFit/>
          </a:bodyPr>
          <a:lstStyle/>
          <a:p>
            <a:pPr algn="l">
              <a:lnSpc>
                <a:spcPct val="115000"/>
              </a:lnSpc>
            </a:pPr>
            <a:r>
              <a:rPr sz="4000" b="1">
                <a:solidFill>
                  <a:srgbClr val="000000"/>
                </a:solidFill>
                <a:latin typeface="Poppins"/>
              </a:rPr>
              <a:t>Automation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16</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Automating tests with sample files</a:t>
            </a:r>
          </a:p>
        </p:txBody>
      </p:sp>
      <p:sp>
        <p:nvSpPr>
          <p:cNvPr id="5" name="TextBox 4"/>
          <p:cNvSpPr txBox="1"/>
          <p:nvPr/>
        </p:nvSpPr>
        <p:spPr>
          <a:xfrm>
            <a:off x="640080" y="1645920"/>
            <a:ext cx="10911535" cy="4297680"/>
          </a:xfrm>
          <a:prstGeom prst="rect">
            <a:avLst/>
          </a:prstGeom>
          <a:noFill/>
        </p:spPr>
        <p:txBody>
          <a:bodyPr wrap="square" lIns="0">
            <a:spAutoFit/>
          </a:bodyPr>
          <a:lstStyle/>
          <a:p>
            <a:pPr marL="292608" indent="-292608">
              <a:lnSpc>
                <a:spcPct val="110000"/>
              </a:lnSpc>
              <a:spcAft>
                <a:spcPts val="1000"/>
              </a:spcAft>
              <a:buFont typeface="Arial"/>
              <a:buChar char="•"/>
            </a:pPr>
            <a:r>
              <a:rPr sz="2200">
                <a:solidFill>
                  <a:srgbClr val="1A1A1A"/>
                </a:solidFill>
                <a:latin typeface="Inter"/>
              </a:rPr>
              <a:t>Manual testing with sample files is a good start, but the real value comes from automation.</a:t>
            </a:r>
          </a:p>
          <a:p>
            <a:pPr marL="292608" indent="-292608">
              <a:lnSpc>
                <a:spcPct val="110000"/>
              </a:lnSpc>
              <a:spcAft>
                <a:spcPts val="1000"/>
              </a:spcAft>
              <a:buFont typeface="Arial"/>
              <a:buChar char="•"/>
            </a:pPr>
            <a:r>
              <a:rPr sz="2200">
                <a:solidFill>
                  <a:srgbClr val="1A1A1A"/>
                </a:solidFill>
                <a:latin typeface="Inter"/>
              </a:rPr>
              <a:t>Store a small set of representative files alongside your test suite, or download them by URL during a continuous-integration run, and assert on the results: the number of pages extracted, the dimensions of a generated thumbnail, the rows imported from a spreadsheet.</a:t>
            </a:r>
          </a:p>
          <a:p>
            <a:pPr marL="292608" indent="-292608">
              <a:lnSpc>
                <a:spcPct val="110000"/>
              </a:lnSpc>
              <a:spcAft>
                <a:spcPts val="1000"/>
              </a:spcAft>
              <a:buFont typeface="Arial"/>
              <a:buChar char="•"/>
            </a:pPr>
            <a:r>
              <a:rPr sz="2200">
                <a:solidFill>
                  <a:srgbClr val="1A1A1A"/>
                </a:solidFill>
                <a:latin typeface="Inter"/>
              </a:rPr>
              <a:t>Stable URLs and checksums make this reliable.</a:t>
            </a:r>
          </a:p>
          <a:p>
            <a:pPr marL="292608" indent="-292608">
              <a:lnSpc>
                <a:spcPct val="110000"/>
              </a:lnSpc>
              <a:spcAft>
                <a:spcPts val="1000"/>
              </a:spcAft>
              <a:buFont typeface="Arial"/>
              <a:buChar char="•"/>
            </a:pPr>
            <a:r>
              <a:rPr sz="2200">
                <a:solidFill>
                  <a:srgbClr val="1A1A1A"/>
                </a:solidFill>
                <a:latin typeface="Inter"/>
              </a:rPr>
              <a:t>If a file changes unexpectedly, the checksum comparison fails loudly instead of letting a test pass for the wrong reason.</a:t>
            </a:r>
          </a:p>
          <a:p>
            <a:pPr marL="292608" indent="-292608">
              <a:lnSpc>
                <a:spcPct val="110000"/>
              </a:lnSpc>
              <a:spcAft>
                <a:spcPts val="1000"/>
              </a:spcAft>
              <a:buFont typeface="Arial"/>
              <a:buChar char="•"/>
            </a:pPr>
            <a:r>
              <a:rPr sz="2200">
                <a:solidFill>
                  <a:srgbClr val="1A1A1A"/>
                </a:solidFill>
                <a:latin typeface="Inter"/>
              </a:rPr>
              <a:t>Keep the files small where possible so the suite stays fast, and reserve the largest samples for scheduled performance runs.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17</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Tests added per month</a:t>
            </a:r>
          </a:p>
        </p:txBody>
      </p:sp>
      <p:graphicFrame>
        <p:nvGraphicFramePr>
          <p:cNvPr id="5" name="Chart 4"/>
          <p:cNvGraphicFramePr>
            <a:graphicFrameLocks noGrp="1"/>
          </p:cNvGraphicFramePr>
          <p:nvPr/>
        </p:nvGraphicFramePr>
        <p:xfrm>
          <a:off x="640080" y="1554480"/>
          <a:ext cx="10911535" cy="4389120"/>
        </p:xfrm>
        <a:graphic>
          <a:graphicData uri="http://schemas.openxmlformats.org/drawingml/2006/chart">
            <c:chart xmlns:c="http://schemas.openxmlformats.org/drawingml/2006/chart" r:id="rId4"/>
          </a:graphicData>
        </a:graphic>
      </p:graphicFrame>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18</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By the numbers</a:t>
            </a:r>
          </a:p>
        </p:txBody>
      </p:sp>
      <p:sp>
        <p:nvSpPr>
          <p:cNvPr id="5" name="TextBox 4"/>
          <p:cNvSpPr txBox="1"/>
          <p:nvPr/>
        </p:nvSpPr>
        <p:spPr>
          <a:xfrm>
            <a:off x="640080" y="2377440"/>
            <a:ext cx="3362858" cy="1280160"/>
          </a:xfrm>
          <a:prstGeom prst="rect">
            <a:avLst/>
          </a:prstGeom>
          <a:noFill/>
        </p:spPr>
        <p:txBody>
          <a:bodyPr wrap="square" anchor="t" lIns="0" rIns="0">
            <a:spAutoFit/>
          </a:bodyPr>
          <a:lstStyle/>
          <a:p>
            <a:pPr algn="l">
              <a:lnSpc>
                <a:spcPct val="115000"/>
              </a:lnSpc>
            </a:pPr>
            <a:r>
              <a:rPr sz="6000" b="1">
                <a:solidFill>
                  <a:srgbClr val="000000"/>
                </a:solidFill>
                <a:latin typeface="Poppins"/>
              </a:rPr>
              <a:t>20</a:t>
            </a:r>
          </a:p>
        </p:txBody>
      </p:sp>
      <p:sp>
        <p:nvSpPr>
          <p:cNvPr id="6" name="TextBox 5"/>
          <p:cNvSpPr txBox="1"/>
          <p:nvPr/>
        </p:nvSpPr>
        <p:spPr>
          <a:xfrm>
            <a:off x="640080" y="3657600"/>
            <a:ext cx="3362858" cy="914400"/>
          </a:xfrm>
          <a:prstGeom prst="rect">
            <a:avLst/>
          </a:prstGeom>
          <a:noFill/>
        </p:spPr>
        <p:txBody>
          <a:bodyPr wrap="square" anchor="t" lIns="0" rIns="0">
            <a:spAutoFit/>
          </a:bodyPr>
          <a:lstStyle/>
          <a:p>
            <a:pPr algn="l">
              <a:lnSpc>
                <a:spcPct val="115000"/>
              </a:lnSpc>
            </a:pPr>
            <a:r>
              <a:rPr sz="1600" b="0">
                <a:solidFill>
                  <a:srgbClr val="404040"/>
                </a:solidFill>
                <a:latin typeface="Inter"/>
              </a:rPr>
              <a:t>file formats</a:t>
            </a:r>
          </a:p>
        </p:txBody>
      </p:sp>
      <p:sp>
        <p:nvSpPr>
          <p:cNvPr id="7" name="TextBox 6"/>
          <p:cNvSpPr txBox="1"/>
          <p:nvPr/>
        </p:nvSpPr>
        <p:spPr>
          <a:xfrm>
            <a:off x="4277258" y="2377440"/>
            <a:ext cx="3362858" cy="1280160"/>
          </a:xfrm>
          <a:prstGeom prst="rect">
            <a:avLst/>
          </a:prstGeom>
          <a:noFill/>
        </p:spPr>
        <p:txBody>
          <a:bodyPr wrap="square" anchor="t" lIns="0" rIns="0">
            <a:spAutoFit/>
          </a:bodyPr>
          <a:lstStyle/>
          <a:p>
            <a:pPr algn="l">
              <a:lnSpc>
                <a:spcPct val="115000"/>
              </a:lnSpc>
            </a:pPr>
            <a:r>
              <a:rPr sz="6000" b="1">
                <a:solidFill>
                  <a:srgbClr val="000000"/>
                </a:solidFill>
                <a:latin typeface="Poppins"/>
              </a:rPr>
              <a:t>150+</a:t>
            </a:r>
          </a:p>
        </p:txBody>
      </p:sp>
      <p:sp>
        <p:nvSpPr>
          <p:cNvPr id="8" name="TextBox 7"/>
          <p:cNvSpPr txBox="1"/>
          <p:nvPr/>
        </p:nvSpPr>
        <p:spPr>
          <a:xfrm>
            <a:off x="4277258" y="3657600"/>
            <a:ext cx="3362858" cy="914400"/>
          </a:xfrm>
          <a:prstGeom prst="rect">
            <a:avLst/>
          </a:prstGeom>
          <a:noFill/>
        </p:spPr>
        <p:txBody>
          <a:bodyPr wrap="square" anchor="t" lIns="0" rIns="0">
            <a:spAutoFit/>
          </a:bodyPr>
          <a:lstStyle/>
          <a:p>
            <a:pPr algn="l">
              <a:lnSpc>
                <a:spcPct val="115000"/>
              </a:lnSpc>
            </a:pPr>
            <a:r>
              <a:rPr sz="1600" b="0">
                <a:solidFill>
                  <a:srgbClr val="404040"/>
                </a:solidFill>
                <a:latin typeface="Inter"/>
              </a:rPr>
              <a:t>sample files</a:t>
            </a:r>
          </a:p>
        </p:txBody>
      </p:sp>
      <p:sp>
        <p:nvSpPr>
          <p:cNvPr id="9" name="TextBox 8"/>
          <p:cNvSpPr txBox="1"/>
          <p:nvPr/>
        </p:nvSpPr>
        <p:spPr>
          <a:xfrm>
            <a:off x="7914436" y="2377440"/>
            <a:ext cx="3362858" cy="1280160"/>
          </a:xfrm>
          <a:prstGeom prst="rect">
            <a:avLst/>
          </a:prstGeom>
          <a:noFill/>
        </p:spPr>
        <p:txBody>
          <a:bodyPr wrap="square" anchor="t" lIns="0" rIns="0">
            <a:spAutoFit/>
          </a:bodyPr>
          <a:lstStyle/>
          <a:p>
            <a:pPr algn="l">
              <a:lnSpc>
                <a:spcPct val="115000"/>
              </a:lnSpc>
            </a:pPr>
            <a:r>
              <a:rPr sz="6000" b="1">
                <a:solidFill>
                  <a:srgbClr val="000000"/>
                </a:solidFill>
                <a:latin typeface="Poppins"/>
              </a:rPr>
              <a:t>0</a:t>
            </a:r>
          </a:p>
        </p:txBody>
      </p:sp>
      <p:sp>
        <p:nvSpPr>
          <p:cNvPr id="10" name="TextBox 9"/>
          <p:cNvSpPr txBox="1"/>
          <p:nvPr/>
        </p:nvSpPr>
        <p:spPr>
          <a:xfrm>
            <a:off x="7914436" y="3657600"/>
            <a:ext cx="3362858" cy="914400"/>
          </a:xfrm>
          <a:prstGeom prst="rect">
            <a:avLst/>
          </a:prstGeom>
          <a:noFill/>
        </p:spPr>
        <p:txBody>
          <a:bodyPr wrap="square" anchor="t" lIns="0" rIns="0">
            <a:spAutoFit/>
          </a:bodyPr>
          <a:lstStyle/>
          <a:p>
            <a:pPr algn="l">
              <a:lnSpc>
                <a:spcPct val="115000"/>
              </a:lnSpc>
            </a:pPr>
            <a:r>
              <a:rPr sz="1600" b="0">
                <a:solidFill>
                  <a:srgbClr val="404040"/>
                </a:solidFill>
                <a:latin typeface="Inter"/>
              </a:rPr>
              <a:t>sign-ups needed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oc-lockup-black.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808080"/>
                </a:solidFill>
                <a:latin typeface="Inter"/>
              </a:rPr>
              <a:t>Sample Files by Technology Channel  ·  19</a:t>
            </a:r>
          </a:p>
        </p:txBody>
      </p:sp>
      <p:sp>
        <p:nvSpPr>
          <p:cNvPr id="4" name="TextBox 3"/>
          <p:cNvSpPr txBox="1"/>
          <p:nvPr/>
        </p:nvSpPr>
        <p:spPr>
          <a:xfrm>
            <a:off x="640080" y="548640"/>
            <a:ext cx="10911535" cy="914400"/>
          </a:xfrm>
          <a:prstGeom prst="rect">
            <a:avLst/>
          </a:prstGeom>
          <a:noFill/>
        </p:spPr>
        <p:txBody>
          <a:bodyPr wrap="square" anchor="t" lIns="0" rIns="0">
            <a:spAutoFit/>
          </a:bodyPr>
          <a:lstStyle/>
          <a:p>
            <a:pPr algn="l">
              <a:lnSpc>
                <a:spcPct val="115000"/>
              </a:lnSpc>
            </a:pPr>
            <a:r>
              <a:rPr sz="3400" b="1">
                <a:solidFill>
                  <a:srgbClr val="000000"/>
                </a:solidFill>
                <a:latin typeface="Poppins"/>
              </a:rPr>
              <a:t>Checklist</a:t>
            </a:r>
          </a:p>
        </p:txBody>
      </p:sp>
      <p:sp>
        <p:nvSpPr>
          <p:cNvPr id="5" name="TextBox 4"/>
          <p:cNvSpPr txBox="1"/>
          <p:nvPr/>
        </p:nvSpPr>
        <p:spPr>
          <a:xfrm>
            <a:off x="640080" y="1645920"/>
            <a:ext cx="10911535" cy="4297680"/>
          </a:xfrm>
          <a:prstGeom prst="rect">
            <a:avLst/>
          </a:prstGeom>
          <a:noFill/>
        </p:spPr>
        <p:txBody>
          <a:bodyPr wrap="square" lIns="0">
            <a:spAutoFit/>
          </a:bodyPr>
          <a:lstStyle/>
          <a:p>
            <a:pPr marL="292608" indent="-292608">
              <a:lnSpc>
                <a:spcPct val="110000"/>
              </a:lnSpc>
              <a:spcAft>
                <a:spcPts val="1000"/>
              </a:spcAft>
              <a:buFont typeface="Arial"/>
              <a:buChar char="•"/>
            </a:pPr>
            <a:r>
              <a:rPr sz="1800">
                <a:solidFill>
                  <a:srgbClr val="1A1A1A"/>
                </a:solidFill>
                <a:latin typeface="Inter"/>
              </a:rPr>
              <a:t>Upload a file just under the size limit.</a:t>
            </a:r>
          </a:p>
          <a:p>
            <a:pPr marL="292608" indent="-292608">
              <a:lnSpc>
                <a:spcPct val="110000"/>
              </a:lnSpc>
              <a:spcAft>
                <a:spcPts val="1000"/>
              </a:spcAft>
              <a:buFont typeface="Arial"/>
              <a:buChar char="•"/>
            </a:pPr>
            <a:r>
              <a:rPr sz="1800">
                <a:solidFill>
                  <a:srgbClr val="1A1A1A"/>
                </a:solidFill>
                <a:latin typeface="Inter"/>
              </a:rPr>
              <a:t>Upload a file exactly at the size limit.</a:t>
            </a:r>
          </a:p>
          <a:p>
            <a:pPr marL="292608" indent="-292608">
              <a:lnSpc>
                <a:spcPct val="110000"/>
              </a:lnSpc>
              <a:spcAft>
                <a:spcPts val="1000"/>
              </a:spcAft>
              <a:buFont typeface="Arial"/>
              <a:buChar char="•"/>
            </a:pPr>
            <a:r>
              <a:rPr sz="1800">
                <a:solidFill>
                  <a:srgbClr val="1A1A1A"/>
                </a:solidFill>
                <a:latin typeface="Inter"/>
              </a:rPr>
              <a:t>Upload a file one byte over the size limit.</a:t>
            </a:r>
          </a:p>
          <a:p>
            <a:pPr marL="292608" indent="-292608">
              <a:lnSpc>
                <a:spcPct val="110000"/>
              </a:lnSpc>
              <a:spcAft>
                <a:spcPts val="1000"/>
              </a:spcAft>
              <a:buFont typeface="Arial"/>
              <a:buChar char="•"/>
            </a:pPr>
            <a:r>
              <a:rPr sz="1800">
                <a:solidFill>
                  <a:srgbClr val="1A1A1A"/>
                </a:solidFill>
                <a:latin typeface="Inter"/>
              </a:rPr>
              <a:t>Try an empty, zero-byte file.</a:t>
            </a:r>
          </a:p>
          <a:p>
            <a:pPr marL="292608" indent="-292608">
              <a:lnSpc>
                <a:spcPct val="110000"/>
              </a:lnSpc>
              <a:spcAft>
                <a:spcPts val="1000"/>
              </a:spcAft>
              <a:buFont typeface="Arial"/>
              <a:buChar char="•"/>
            </a:pPr>
            <a:r>
              <a:rPr sz="1800">
                <a:solidFill>
                  <a:srgbClr val="1A1A1A"/>
                </a:solidFill>
                <a:latin typeface="Inter"/>
              </a:rPr>
              <a:t>Rename a file so its extension does not match its contents.</a:t>
            </a:r>
          </a:p>
          <a:p>
            <a:pPr marL="292608" indent="-292608">
              <a:lnSpc>
                <a:spcPct val="110000"/>
              </a:lnSpc>
              <a:spcAft>
                <a:spcPts val="1000"/>
              </a:spcAft>
              <a:buFont typeface="Arial"/>
              <a:buChar char="•"/>
            </a:pPr>
            <a:r>
              <a:rPr sz="1800">
                <a:solidFill>
                  <a:srgbClr val="1A1A1A"/>
                </a:solidFill>
                <a:latin typeface="Inter"/>
              </a:rPr>
              <a:t>Use a file name with spaces, accents and emoji.</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00000"/>
        </a:solidFill>
        <a:effectLst/>
      </p:bgPr>
    </p:bg>
    <p:spTree>
      <p:nvGrpSpPr>
        <p:cNvPr id="1" name=""/>
        <p:cNvGrpSpPr/>
        <p:nvPr/>
      </p:nvGrpSpPr>
      <p:grpSpPr/>
      <p:pic>
        <p:nvPicPr>
          <p:cNvPr id="2" name="Picture 1" descr="doc-lockup-white.png"/>
          <p:cNvPicPr>
            <a:picLocks noChangeAspect="1"/>
          </p:cNvPicPr>
          <p:nvPr/>
        </p:nvPicPr>
        <p:blipFill>
          <a:blip r:embed="rId2"/>
          <a:stretch>
            <a:fillRect/>
          </a:stretch>
        </p:blipFill>
        <p:spPr>
          <a:xfrm>
            <a:off x="640080" y="6291072"/>
            <a:ext cx="925830" cy="274320"/>
          </a:xfrm>
          <a:prstGeom prst="rect">
            <a:avLst/>
          </a:prstGeom>
        </p:spPr>
      </p:pic>
      <p:sp>
        <p:nvSpPr>
          <p:cNvPr id="3" name="TextBox 2"/>
          <p:cNvSpPr txBox="1"/>
          <p:nvPr/>
        </p:nvSpPr>
        <p:spPr>
          <a:xfrm>
            <a:off x="6979615" y="6309360"/>
            <a:ext cx="4572000" cy="274320"/>
          </a:xfrm>
          <a:prstGeom prst="rect">
            <a:avLst/>
          </a:prstGeom>
          <a:noFill/>
        </p:spPr>
        <p:txBody>
          <a:bodyPr wrap="square" anchor="t" lIns="0" rIns="0">
            <a:spAutoFit/>
          </a:bodyPr>
          <a:lstStyle/>
          <a:p>
            <a:pPr algn="r">
              <a:lnSpc>
                <a:spcPct val="115000"/>
              </a:lnSpc>
            </a:pPr>
            <a:r>
              <a:rPr sz="1000" b="0">
                <a:solidFill>
                  <a:srgbClr val="B3B3B3"/>
                </a:solidFill>
                <a:latin typeface="Inter"/>
              </a:rPr>
              <a:t>Sample Files by Technology Channel  ·  20</a:t>
            </a:r>
          </a:p>
        </p:txBody>
      </p:sp>
      <p:sp>
        <p:nvSpPr>
          <p:cNvPr id="4" name="TextBox 3"/>
          <p:cNvSpPr txBox="1"/>
          <p:nvPr/>
        </p:nvSpPr>
        <p:spPr>
          <a:xfrm>
            <a:off x="640080" y="2331720"/>
            <a:ext cx="10911535" cy="1280160"/>
          </a:xfrm>
          <a:prstGeom prst="rect">
            <a:avLst/>
          </a:prstGeom>
          <a:noFill/>
        </p:spPr>
        <p:txBody>
          <a:bodyPr wrap="square" anchor="t" lIns="0" rIns="0">
            <a:spAutoFit/>
          </a:bodyPr>
          <a:lstStyle/>
          <a:p>
            <a:pPr algn="l">
              <a:lnSpc>
                <a:spcPct val="115000"/>
              </a:lnSpc>
            </a:pPr>
            <a:r>
              <a:rPr sz="6000" b="1">
                <a:solidFill>
                  <a:srgbClr val="FFFFFF"/>
                </a:solidFill>
                <a:latin typeface="Poppins"/>
              </a:rPr>
              <a:t>Thank you.</a:t>
            </a:r>
          </a:p>
        </p:txBody>
      </p:sp>
      <p:sp>
        <p:nvSpPr>
          <p:cNvPr id="5" name="TextBox 4"/>
          <p:cNvSpPr txBox="1"/>
          <p:nvPr/>
        </p:nvSpPr>
        <p:spPr>
          <a:xfrm>
            <a:off x="640080" y="3520440"/>
            <a:ext cx="10911535" cy="731520"/>
          </a:xfrm>
          <a:prstGeom prst="rect">
            <a:avLst/>
          </a:prstGeom>
          <a:noFill/>
        </p:spPr>
        <p:txBody>
          <a:bodyPr wrap="square" anchor="t" lIns="0" rIns="0">
            <a:spAutoFit/>
          </a:bodyPr>
          <a:lstStyle/>
          <a:p>
            <a:pPr algn="l">
              <a:lnSpc>
                <a:spcPct val="115000"/>
              </a:lnSpc>
            </a:pPr>
            <a:r>
              <a:rPr sz="1800" b="0">
                <a:solidFill>
                  <a:srgbClr val="B3B3B3"/>
                </a:solidFill>
                <a:latin typeface="Inter"/>
              </a:rPr>
              <a:t>More free sample files from Technology Channel · technologychannel.org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Sample Files by Technology Channel</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presentation - 20 slides</dc:title>
  <dc:subject>A twenty-slide sample PowerPoint</dc:subject>
  <dc:creator>Technology Channel</dc:creator>
  <cp:keywords>sample file, test file, dummy file, Technology Channel, Sample Files</cp:keywords>
  <dc:description>Sample Files by Technology Channel. Free to use for testing and development, including commercial projects. No attribution required.</dc:description>
  <cp:lastModifiedBy>Technology Channel</cp:lastModifiedBy>
  <cp:revision>1</cp:revision>
  <dcterms:created xsi:type="dcterms:W3CDTF">2026-01-15T09:00:00Z</dcterms:created>
  <dcterms:modified xsi:type="dcterms:W3CDTF">2026-01-15T09:00:00Z</dcterms:modified>
  <cp:category>Sample file</cp:category>
</cp:coreProperties>
</file>